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7" r:id="rId2"/>
    <p:sldId id="256" r:id="rId3"/>
    <p:sldId id="258" r:id="rId4"/>
    <p:sldId id="259" r:id="rId5"/>
    <p:sldId id="618" r:id="rId6"/>
    <p:sldId id="620" r:id="rId7"/>
    <p:sldId id="616" r:id="rId8"/>
    <p:sldId id="619" r:id="rId9"/>
    <p:sldId id="615" r:id="rId10"/>
    <p:sldId id="621" r:id="rId11"/>
    <p:sldId id="622" r:id="rId12"/>
    <p:sldId id="623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36C4E"/>
    <a:srgbClr val="F7AC69"/>
    <a:srgbClr val="F7E07C"/>
    <a:srgbClr val="43968C"/>
    <a:srgbClr val="244C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243"/>
    <p:restoredTop sz="94687"/>
  </p:normalViewPr>
  <p:slideViewPr>
    <p:cSldViewPr snapToGrid="0">
      <p:cViewPr varScale="1">
        <p:scale>
          <a:sx n="104" d="100"/>
          <a:sy n="104" d="100"/>
        </p:scale>
        <p:origin x="232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6DAA53-DCE2-5D45-91E1-49A9EC9A4401}" type="datetimeFigureOut">
              <a:rPr lang="en-US" smtClean="0"/>
              <a:t>4/24/23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C65FE9-1C99-7945-A263-F022F3E041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7934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Pcangsd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C65FE9-1C99-7945-A263-F022F3E041C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0569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C65FE9-1C99-7945-A263-F022F3E041C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841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Will Lush – larva connectivity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C65FE9-1C99-7945-A263-F022F3E041C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274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27BAB9-AFF4-7A10-F42B-CA8A51E5F7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22A3DA3-432E-434D-FE36-3B7B3A6086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8B771E-BC69-EC83-3FF0-4E82B5C5E0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803AF8-0B86-9544-98CB-1D94F2BE9FAD}" type="datetimeFigureOut">
              <a:rPr lang="en-US" smtClean="0"/>
              <a:t>4/24/23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38966C-59CA-14D6-5F3A-A236DB69D5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EEE08B-D95B-F11A-1F37-519010267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F4079-70FD-AA41-AD95-2CB4505B73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808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83503A-675C-75D2-4AB8-685C7786C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16BDF6-A99E-462C-EA71-CECA9CA89D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82E1B7-3607-4715-16A9-2EE064D17B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803AF8-0B86-9544-98CB-1D94F2BE9FAD}" type="datetimeFigureOut">
              <a:rPr lang="en-US" smtClean="0"/>
              <a:t>4/24/23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14AEA7-B4C7-9A63-02C8-054E565E2C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5E5C22-6B64-F5E6-E63B-40F1F02D2B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F4079-70FD-AA41-AD95-2CB4505B73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8109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C7EC991-9269-21BA-A424-F39B479BB1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7080BF-33AC-B166-6CB9-68AAAA4450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8223F7-1508-80FB-2BE9-3E37D6D400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803AF8-0B86-9544-98CB-1D94F2BE9FAD}" type="datetimeFigureOut">
              <a:rPr lang="en-US" smtClean="0"/>
              <a:t>4/24/23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73DB2F-429B-29D4-C5EC-0BB0D25A86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598CD9-88E4-252D-6576-962A3E599F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F4079-70FD-AA41-AD95-2CB4505B73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3545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52E4E-28F6-D1C5-3A65-058350109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D0F820-31F8-1FC4-9B23-FF77D9E9F4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4D3FEA-D49B-1941-A8BC-61C78C9B4D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803AF8-0B86-9544-98CB-1D94F2BE9FAD}" type="datetimeFigureOut">
              <a:rPr lang="en-US" smtClean="0"/>
              <a:t>4/24/23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A1BC48-8041-DDC8-39FC-1DD4DE517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BC9CCC-8643-E93B-9E5E-120C1EB4FC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F4079-70FD-AA41-AD95-2CB4505B73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4128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AAADD4-B7C9-FC50-04D0-47DC6FC043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07A17A-779F-CE58-4ACD-420FFC3BEA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46BA34-04DE-03CE-EB22-8C3C5FCCB5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803AF8-0B86-9544-98CB-1D94F2BE9FAD}" type="datetimeFigureOut">
              <a:rPr lang="en-US" smtClean="0"/>
              <a:t>4/24/23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641729-9C4A-A9B4-DDD5-4F53D399AA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C55389-0B0F-0CF8-A2BA-F3002F106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F4079-70FD-AA41-AD95-2CB4505B73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3802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1124E-3BBA-3972-50D6-2AB3E8B0B4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8AFA45-49C0-6539-5344-10E71837DD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0B86E5-E0AB-CC0C-F247-B73091C485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A7F327-3BF6-B037-5F81-7CE03CDB51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803AF8-0B86-9544-98CB-1D94F2BE9FAD}" type="datetimeFigureOut">
              <a:rPr lang="en-US" smtClean="0"/>
              <a:t>4/24/23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B57644-14DD-8AC4-56CA-7DA2605F7F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9D15F7-9189-71C2-591F-39F07466C3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F4079-70FD-AA41-AD95-2CB4505B73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852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C9575-D8A6-0E59-75E2-68A5391A0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8D0B47-FE0B-8A99-F437-820EBEEC77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6BE3B3-81FD-4147-6DB7-F6351434BC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E6C9A2E-D571-CDCA-0832-3FA4A27C11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26FAB1F-A7D2-D9D3-88F2-0FA3DBB8C2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CECFB64-39CC-DFB2-D598-A8C1645950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803AF8-0B86-9544-98CB-1D94F2BE9FAD}" type="datetimeFigureOut">
              <a:rPr lang="en-US" smtClean="0"/>
              <a:t>4/24/23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1FE1065-232E-3EFB-E63E-527E27B773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5896031-49EE-B74C-F075-B1A56B865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F4079-70FD-AA41-AD95-2CB4505B73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7857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86A152-E952-0BD6-AC5A-3F68471AD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8F9156F-1D08-C790-75F8-A3E9312195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803AF8-0B86-9544-98CB-1D94F2BE9FAD}" type="datetimeFigureOut">
              <a:rPr lang="en-US" smtClean="0"/>
              <a:t>4/24/23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209BAF-B0FB-B130-FC12-5DA0FA5747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D68CD2-BC76-292B-9B44-8A5AC45102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F4079-70FD-AA41-AD95-2CB4505B73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7442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3F9C5B2-7D3C-ADA5-D4CA-E94F8F9C3B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803AF8-0B86-9544-98CB-1D94F2BE9FAD}" type="datetimeFigureOut">
              <a:rPr lang="en-US" smtClean="0"/>
              <a:t>4/24/23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8BBFA3-80D7-2C63-66C2-4E5A660E4A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B6391F-B42E-1B6B-53D1-D50530363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F4079-70FD-AA41-AD95-2CB4505B73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1932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10FEE-3419-4FCE-27EB-28D0B22BA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56302B-B7CE-A203-7C61-B889DAC948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0106E3-4AE3-4095-07F0-A78DF3F917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95A447-2BC4-77CF-2B01-26861BD606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803AF8-0B86-9544-98CB-1D94F2BE9FAD}" type="datetimeFigureOut">
              <a:rPr lang="en-US" smtClean="0"/>
              <a:t>4/24/23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2F33A3-3C03-C02B-F72A-CED0BC361D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B0A269-3D8E-941C-6177-19D6421C8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F4079-70FD-AA41-AD95-2CB4505B73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6736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DE659-86AE-DD2A-2FE4-AFC0BC37E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7A3BA72-5DD4-ECEE-8B54-B6E43F86942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E3D281-EE8D-4BD9-6C20-3D8B8722FE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79DCD5-5907-BF39-D855-DDB20FB246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803AF8-0B86-9544-98CB-1D94F2BE9FAD}" type="datetimeFigureOut">
              <a:rPr lang="en-US" smtClean="0"/>
              <a:t>4/24/23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1BD336-9AD6-0AF3-61DF-4AE0EC7D7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C61ABA-3466-487A-F336-A2D442AA5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F4079-70FD-AA41-AD95-2CB4505B73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5717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11DEFB7-1297-1E1A-D87C-25E38EBF0F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24FEC0-17FF-FC71-FBA9-3DF7FAD362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8787FB-4FE7-A208-6F65-DF840C62E9B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803AF8-0B86-9544-98CB-1D94F2BE9FAD}" type="datetimeFigureOut">
              <a:rPr lang="en-US" smtClean="0"/>
              <a:t>4/24/23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6C757A-83E8-9980-ACB9-B21F60B22D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4521EA-0AE5-EAC1-09BE-67AD8AE61A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6F4079-70FD-AA41-AD95-2CB4505B73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3121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jp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7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3.jp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13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6006040-FFFD-C213-6DF0-CB8E4F58A6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8753" y="2537198"/>
            <a:ext cx="6048755" cy="403754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E8F1AF7-0EB6-67A2-D7E2-09FA637514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654564"/>
            <a:ext cx="5873071" cy="380281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F93821D-A7FF-E326-7DD5-7E3C47CAE19B}"/>
              </a:ext>
            </a:extLst>
          </p:cNvPr>
          <p:cNvSpPr txBox="1"/>
          <p:nvPr/>
        </p:nvSpPr>
        <p:spPr>
          <a:xfrm>
            <a:off x="793410" y="2886076"/>
            <a:ext cx="4286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C. fornicata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3810EE-9256-176B-4FB6-D092998213CC}"/>
              </a:ext>
            </a:extLst>
          </p:cNvPr>
          <p:cNvSpPr txBox="1"/>
          <p:nvPr/>
        </p:nvSpPr>
        <p:spPr>
          <a:xfrm>
            <a:off x="6711291" y="2842142"/>
            <a:ext cx="4286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C. plana</a:t>
            </a:r>
          </a:p>
        </p:txBody>
      </p:sp>
      <p:pic>
        <p:nvPicPr>
          <p:cNvPr id="8" name="Picture 7" descr="Map&#10;&#10;Description automatically generated">
            <a:extLst>
              <a:ext uri="{FF2B5EF4-FFF2-40B4-BE49-F238E27FC236}">
                <a16:creationId xmlns:a16="http://schemas.microsoft.com/office/drawing/2014/main" id="{6BC68BAE-B0A0-F093-92FA-8A4AC109F0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357" y="121539"/>
            <a:ext cx="2415659" cy="2415659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20E4B6CB-E133-C320-909B-1DE8F052FA2E}"/>
              </a:ext>
            </a:extLst>
          </p:cNvPr>
          <p:cNvSpPr/>
          <p:nvPr/>
        </p:nvSpPr>
        <p:spPr>
          <a:xfrm>
            <a:off x="1184741" y="5621893"/>
            <a:ext cx="260985" cy="260985"/>
          </a:xfrm>
          <a:prstGeom prst="ellipse">
            <a:avLst/>
          </a:prstGeom>
          <a:solidFill>
            <a:srgbClr val="244C59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13343FD-4DEB-FAFC-2ECD-55824C38CA95}"/>
              </a:ext>
            </a:extLst>
          </p:cNvPr>
          <p:cNvSpPr/>
          <p:nvPr/>
        </p:nvSpPr>
        <p:spPr>
          <a:xfrm>
            <a:off x="2076259" y="5621892"/>
            <a:ext cx="260985" cy="260985"/>
          </a:xfrm>
          <a:prstGeom prst="ellipse">
            <a:avLst/>
          </a:prstGeom>
          <a:solidFill>
            <a:srgbClr val="43968C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65E29FD-3F99-59C3-660F-BB4192BAB368}"/>
              </a:ext>
            </a:extLst>
          </p:cNvPr>
          <p:cNvSpPr/>
          <p:nvPr/>
        </p:nvSpPr>
        <p:spPr>
          <a:xfrm>
            <a:off x="7510492" y="5621891"/>
            <a:ext cx="260985" cy="260985"/>
          </a:xfrm>
          <a:prstGeom prst="ellipse">
            <a:avLst/>
          </a:prstGeom>
          <a:solidFill>
            <a:srgbClr val="43968C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D3F9236-E6E4-1C6B-EC3C-50C95812D7A8}"/>
              </a:ext>
            </a:extLst>
          </p:cNvPr>
          <p:cNvSpPr/>
          <p:nvPr/>
        </p:nvSpPr>
        <p:spPr>
          <a:xfrm>
            <a:off x="2998224" y="5621890"/>
            <a:ext cx="260985" cy="260985"/>
          </a:xfrm>
          <a:prstGeom prst="ellipse">
            <a:avLst/>
          </a:prstGeom>
          <a:solidFill>
            <a:srgbClr val="F7E07C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77FBBA7-FD02-28FC-1D53-9973935FC571}"/>
              </a:ext>
            </a:extLst>
          </p:cNvPr>
          <p:cNvSpPr/>
          <p:nvPr/>
        </p:nvSpPr>
        <p:spPr>
          <a:xfrm>
            <a:off x="8723923" y="5621890"/>
            <a:ext cx="260985" cy="260985"/>
          </a:xfrm>
          <a:prstGeom prst="ellipse">
            <a:avLst/>
          </a:prstGeom>
          <a:solidFill>
            <a:srgbClr val="F7E07C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13B9DB2-3C1E-9DC9-796C-72355AB54097}"/>
              </a:ext>
            </a:extLst>
          </p:cNvPr>
          <p:cNvSpPr/>
          <p:nvPr/>
        </p:nvSpPr>
        <p:spPr>
          <a:xfrm>
            <a:off x="3974665" y="5621890"/>
            <a:ext cx="260985" cy="260985"/>
          </a:xfrm>
          <a:prstGeom prst="ellipse">
            <a:avLst/>
          </a:prstGeom>
          <a:solidFill>
            <a:srgbClr val="F7AC69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EECA290-1719-AB2E-3C1E-B45240352C86}"/>
              </a:ext>
            </a:extLst>
          </p:cNvPr>
          <p:cNvSpPr/>
          <p:nvPr/>
        </p:nvSpPr>
        <p:spPr>
          <a:xfrm>
            <a:off x="9673507" y="5621890"/>
            <a:ext cx="260985" cy="260985"/>
          </a:xfrm>
          <a:prstGeom prst="ellipse">
            <a:avLst/>
          </a:prstGeom>
          <a:solidFill>
            <a:srgbClr val="F7AC69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2B94328-3D50-B4A0-13ED-4B15BF4B1AB8}"/>
              </a:ext>
            </a:extLst>
          </p:cNvPr>
          <p:cNvSpPr/>
          <p:nvPr/>
        </p:nvSpPr>
        <p:spPr>
          <a:xfrm>
            <a:off x="4811707" y="5621889"/>
            <a:ext cx="260985" cy="260985"/>
          </a:xfrm>
          <a:prstGeom prst="ellipse">
            <a:avLst/>
          </a:prstGeom>
          <a:solidFill>
            <a:srgbClr val="D36C4E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AE96EB9-8567-BD7A-BCE9-CC09055ED7DF}"/>
              </a:ext>
            </a:extLst>
          </p:cNvPr>
          <p:cNvSpPr/>
          <p:nvPr/>
        </p:nvSpPr>
        <p:spPr>
          <a:xfrm>
            <a:off x="10839215" y="5621889"/>
            <a:ext cx="260985" cy="260985"/>
          </a:xfrm>
          <a:prstGeom prst="ellipse">
            <a:avLst/>
          </a:prstGeom>
          <a:solidFill>
            <a:srgbClr val="D36C4E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3201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BFCD6E8-03B7-51B4-E1AF-319B148B82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3269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A0A4FB81-4134-C702-C3A1-D5027F4EE9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470305"/>
              </p:ext>
            </p:extLst>
          </p:nvPr>
        </p:nvGraphicFramePr>
        <p:xfrm>
          <a:off x="790832" y="4353439"/>
          <a:ext cx="9524116" cy="2282932"/>
        </p:xfrm>
        <a:graphic>
          <a:graphicData uri="http://schemas.openxmlformats.org/drawingml/2006/table">
            <a:tbl>
              <a:tblPr/>
              <a:tblGrid>
                <a:gridCol w="2561107">
                  <a:extLst>
                    <a:ext uri="{9D8B030D-6E8A-4147-A177-3AD203B41FA5}">
                      <a16:colId xmlns:a16="http://schemas.microsoft.com/office/drawing/2014/main" val="32210058"/>
                    </a:ext>
                  </a:extLst>
                </a:gridCol>
                <a:gridCol w="2321003">
                  <a:extLst>
                    <a:ext uri="{9D8B030D-6E8A-4147-A177-3AD203B41FA5}">
                      <a16:colId xmlns:a16="http://schemas.microsoft.com/office/drawing/2014/main" val="3530993402"/>
                    </a:ext>
                  </a:extLst>
                </a:gridCol>
                <a:gridCol w="2321003">
                  <a:extLst>
                    <a:ext uri="{9D8B030D-6E8A-4147-A177-3AD203B41FA5}">
                      <a16:colId xmlns:a16="http://schemas.microsoft.com/office/drawing/2014/main" val="3082480275"/>
                    </a:ext>
                  </a:extLst>
                </a:gridCol>
                <a:gridCol w="2321003">
                  <a:extLst>
                    <a:ext uri="{9D8B030D-6E8A-4147-A177-3AD203B41FA5}">
                      <a16:colId xmlns:a16="http://schemas.microsoft.com/office/drawing/2014/main" val="2562033858"/>
                    </a:ext>
                  </a:extLst>
                </a:gridCol>
              </a:tblGrid>
              <a:tr h="570733">
                <a:tc>
                  <a:txBody>
                    <a:bodyPr/>
                    <a:lstStyle/>
                    <a:p>
                      <a:pPr algn="ctr" fontAlgn="b"/>
                      <a:endParaRPr lang="en-US" sz="3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753" marR="26753" marT="267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Kettle Cove</a:t>
                      </a:r>
                    </a:p>
                  </a:txBody>
                  <a:tcPr marL="26753" marR="26753" marT="267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753" marR="26753" marT="267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3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753" marR="26753" marT="267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24676651"/>
                  </a:ext>
                </a:extLst>
              </a:tr>
              <a:tr h="5707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3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Beverly</a:t>
                      </a:r>
                    </a:p>
                  </a:txBody>
                  <a:tcPr marL="26753" marR="26753" marT="267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0.007857</a:t>
                      </a:r>
                    </a:p>
                  </a:txBody>
                  <a:tcPr marL="26753" marR="26753" marT="267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F5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Beverly</a:t>
                      </a:r>
                    </a:p>
                  </a:txBody>
                  <a:tcPr marL="26753" marR="26753" marT="267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753" marR="26753" marT="267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93146140"/>
                  </a:ext>
                </a:extLst>
              </a:tr>
              <a:tr h="5707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3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Newport</a:t>
                      </a:r>
                    </a:p>
                  </a:txBody>
                  <a:tcPr marL="26753" marR="26753" marT="267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0.013728</a:t>
                      </a:r>
                    </a:p>
                  </a:txBody>
                  <a:tcPr marL="26753" marR="26753" marT="267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4BF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0.007064</a:t>
                      </a:r>
                    </a:p>
                  </a:txBody>
                  <a:tcPr marL="26753" marR="26753" marT="267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Newport</a:t>
                      </a:r>
                    </a:p>
                  </a:txBody>
                  <a:tcPr marL="26753" marR="26753" marT="267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5322030"/>
                  </a:ext>
                </a:extLst>
              </a:tr>
              <a:tr h="5707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3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Cape May</a:t>
                      </a:r>
                    </a:p>
                  </a:txBody>
                  <a:tcPr marL="26753" marR="26753" marT="267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0.013758</a:t>
                      </a:r>
                    </a:p>
                  </a:txBody>
                  <a:tcPr marL="26753" marR="26753" marT="267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0.007872</a:t>
                      </a:r>
                    </a:p>
                  </a:txBody>
                  <a:tcPr marL="26753" marR="26753" marT="267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F5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0.009557</a:t>
                      </a:r>
                    </a:p>
                  </a:txBody>
                  <a:tcPr marL="26753" marR="26753" marT="267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4E5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2806716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F4F69F9-3746-2AD6-62A4-2E2E71AF7F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6552977"/>
              </p:ext>
            </p:extLst>
          </p:nvPr>
        </p:nvGraphicFramePr>
        <p:xfrm>
          <a:off x="1778198" y="221629"/>
          <a:ext cx="7334243" cy="3811830"/>
        </p:xfrm>
        <a:graphic>
          <a:graphicData uri="http://schemas.openxmlformats.org/drawingml/2006/table">
            <a:tbl>
              <a:tblPr/>
              <a:tblGrid>
                <a:gridCol w="1585783">
                  <a:extLst>
                    <a:ext uri="{9D8B030D-6E8A-4147-A177-3AD203B41FA5}">
                      <a16:colId xmlns:a16="http://schemas.microsoft.com/office/drawing/2014/main" val="1633451166"/>
                    </a:ext>
                  </a:extLst>
                </a:gridCol>
                <a:gridCol w="1437115">
                  <a:extLst>
                    <a:ext uri="{9D8B030D-6E8A-4147-A177-3AD203B41FA5}">
                      <a16:colId xmlns:a16="http://schemas.microsoft.com/office/drawing/2014/main" val="2025208794"/>
                    </a:ext>
                  </a:extLst>
                </a:gridCol>
                <a:gridCol w="1437115">
                  <a:extLst>
                    <a:ext uri="{9D8B030D-6E8A-4147-A177-3AD203B41FA5}">
                      <a16:colId xmlns:a16="http://schemas.microsoft.com/office/drawing/2014/main" val="2135046316"/>
                    </a:ext>
                  </a:extLst>
                </a:gridCol>
                <a:gridCol w="1437115">
                  <a:extLst>
                    <a:ext uri="{9D8B030D-6E8A-4147-A177-3AD203B41FA5}">
                      <a16:colId xmlns:a16="http://schemas.microsoft.com/office/drawing/2014/main" val="3043628665"/>
                    </a:ext>
                  </a:extLst>
                </a:gridCol>
                <a:gridCol w="1437115">
                  <a:extLst>
                    <a:ext uri="{9D8B030D-6E8A-4147-A177-3AD203B41FA5}">
                      <a16:colId xmlns:a16="http://schemas.microsoft.com/office/drawing/2014/main" val="183995978"/>
                    </a:ext>
                  </a:extLst>
                </a:gridCol>
              </a:tblGrid>
              <a:tr h="762366">
                <a:tc>
                  <a:txBody>
                    <a:bodyPr/>
                    <a:lstStyle/>
                    <a:p>
                      <a:pPr algn="ctr" fontAlgn="b"/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795" marR="10795" marT="107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Robbinston</a:t>
                      </a:r>
                    </a:p>
                  </a:txBody>
                  <a:tcPr marL="10795" marR="10795" marT="107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795" marR="10795" marT="107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795" marR="10795" marT="107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795" marR="10795" marT="107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9151439"/>
                  </a:ext>
                </a:extLst>
              </a:tr>
              <a:tr h="7623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Kettle Cove</a:t>
                      </a:r>
                    </a:p>
                  </a:txBody>
                  <a:tcPr marL="10795" marR="10795" marT="107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0.019868</a:t>
                      </a:r>
                    </a:p>
                  </a:txBody>
                  <a:tcPr marL="10795" marR="10795" marT="107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9E7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Kettle Cove</a:t>
                      </a:r>
                    </a:p>
                  </a:txBody>
                  <a:tcPr marL="10795" marR="10795" marT="107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795" marR="10795" marT="107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795" marR="10795" marT="107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5384141"/>
                  </a:ext>
                </a:extLst>
              </a:tr>
              <a:tr h="7623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Beverly</a:t>
                      </a:r>
                    </a:p>
                  </a:txBody>
                  <a:tcPr marL="10795" marR="10795" marT="107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0.018382</a:t>
                      </a:r>
                    </a:p>
                  </a:txBody>
                  <a:tcPr marL="10795" marR="10795" marT="107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EFE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0.020613</a:t>
                      </a:r>
                    </a:p>
                  </a:txBody>
                  <a:tcPr marL="10795" marR="10795" marT="107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E4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Beverly</a:t>
                      </a:r>
                    </a:p>
                  </a:txBody>
                  <a:tcPr marL="10795" marR="10795" marT="107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795" marR="10795" marT="107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8623704"/>
                  </a:ext>
                </a:extLst>
              </a:tr>
              <a:tr h="7623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Newport</a:t>
                      </a:r>
                    </a:p>
                  </a:txBody>
                  <a:tcPr marL="10795" marR="10795" marT="107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0.023154</a:t>
                      </a:r>
                    </a:p>
                  </a:txBody>
                  <a:tcPr marL="10795" marR="10795" marT="107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1D7B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0.022944</a:t>
                      </a:r>
                    </a:p>
                  </a:txBody>
                  <a:tcPr marL="10795" marR="10795" marT="107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3D8B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0.023183</a:t>
                      </a:r>
                    </a:p>
                  </a:txBody>
                  <a:tcPr marL="10795" marR="10795" marT="107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0D7B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Newport</a:t>
                      </a:r>
                    </a:p>
                  </a:txBody>
                  <a:tcPr marL="10795" marR="10795" marT="107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1045496"/>
                  </a:ext>
                </a:extLst>
              </a:tr>
              <a:tr h="7623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Cape May</a:t>
                      </a:r>
                    </a:p>
                  </a:txBody>
                  <a:tcPr marL="10795" marR="10795" marT="107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0.028121</a:t>
                      </a:r>
                    </a:p>
                  </a:txBody>
                  <a:tcPr marL="10795" marR="10795" marT="107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4BF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0.028155</a:t>
                      </a:r>
                    </a:p>
                  </a:txBody>
                  <a:tcPr marL="10795" marR="10795" marT="107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0.01562</a:t>
                      </a:r>
                    </a:p>
                  </a:txBody>
                  <a:tcPr marL="10795" marR="10795" marT="107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0.020421</a:t>
                      </a:r>
                    </a:p>
                  </a:txBody>
                  <a:tcPr marL="10795" marR="10795" marT="107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2E5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9208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501190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97FC2D80-74C1-BE4F-00FD-2F3C8C6BF9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1829178"/>
              </p:ext>
            </p:extLst>
          </p:nvPr>
        </p:nvGraphicFramePr>
        <p:xfrm>
          <a:off x="1224694" y="1267560"/>
          <a:ext cx="8970261" cy="2161510"/>
        </p:xfrm>
        <a:graphic>
          <a:graphicData uri="http://schemas.openxmlformats.org/drawingml/2006/table">
            <a:tbl>
              <a:tblPr/>
              <a:tblGrid>
                <a:gridCol w="1939517">
                  <a:extLst>
                    <a:ext uri="{9D8B030D-6E8A-4147-A177-3AD203B41FA5}">
                      <a16:colId xmlns:a16="http://schemas.microsoft.com/office/drawing/2014/main" val="2913991591"/>
                    </a:ext>
                  </a:extLst>
                </a:gridCol>
                <a:gridCol w="1757686">
                  <a:extLst>
                    <a:ext uri="{9D8B030D-6E8A-4147-A177-3AD203B41FA5}">
                      <a16:colId xmlns:a16="http://schemas.microsoft.com/office/drawing/2014/main" val="1821554552"/>
                    </a:ext>
                  </a:extLst>
                </a:gridCol>
                <a:gridCol w="1757686">
                  <a:extLst>
                    <a:ext uri="{9D8B030D-6E8A-4147-A177-3AD203B41FA5}">
                      <a16:colId xmlns:a16="http://schemas.microsoft.com/office/drawing/2014/main" val="1033521493"/>
                    </a:ext>
                  </a:extLst>
                </a:gridCol>
                <a:gridCol w="1757686">
                  <a:extLst>
                    <a:ext uri="{9D8B030D-6E8A-4147-A177-3AD203B41FA5}">
                      <a16:colId xmlns:a16="http://schemas.microsoft.com/office/drawing/2014/main" val="3022978964"/>
                    </a:ext>
                  </a:extLst>
                </a:gridCol>
                <a:gridCol w="1757686">
                  <a:extLst>
                    <a:ext uri="{9D8B030D-6E8A-4147-A177-3AD203B41FA5}">
                      <a16:colId xmlns:a16="http://schemas.microsoft.com/office/drawing/2014/main" val="3323237956"/>
                    </a:ext>
                  </a:extLst>
                </a:gridCol>
              </a:tblGrid>
              <a:tr h="432302">
                <a:tc>
                  <a:txBody>
                    <a:bodyPr/>
                    <a:lstStyle/>
                    <a:p>
                      <a:pPr algn="ctr" fontAlgn="b"/>
                      <a:endParaRPr lang="en-US" sz="2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0264" marR="20264" marT="202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Robbinston</a:t>
                      </a:r>
                    </a:p>
                  </a:txBody>
                  <a:tcPr marL="20264" marR="20264" marT="202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0264" marR="20264" marT="202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0264" marR="20264" marT="202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0264" marR="20264" marT="202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12734885"/>
                  </a:ext>
                </a:extLst>
              </a:tr>
              <a:tr h="432302">
                <a:tc>
                  <a:txBody>
                    <a:bodyPr/>
                    <a:lstStyle/>
                    <a:p>
                      <a:pPr algn="ctr" fontAlgn="b"/>
                      <a:r>
                        <a:rPr lang="en-US" sz="2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Kettle Cove</a:t>
                      </a:r>
                    </a:p>
                  </a:txBody>
                  <a:tcPr marL="20264" marR="20264" marT="202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0.019868</a:t>
                      </a:r>
                    </a:p>
                  </a:txBody>
                  <a:tcPr marL="20264" marR="20264" marT="202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0D7A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Kettle Cove</a:t>
                      </a:r>
                    </a:p>
                  </a:txBody>
                  <a:tcPr marL="20264" marR="20264" marT="202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0264" marR="20264" marT="202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0264" marR="20264" marT="202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5851085"/>
                  </a:ext>
                </a:extLst>
              </a:tr>
              <a:tr h="432302">
                <a:tc>
                  <a:txBody>
                    <a:bodyPr/>
                    <a:lstStyle/>
                    <a:p>
                      <a:pPr algn="ct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Beverly</a:t>
                      </a:r>
                    </a:p>
                  </a:txBody>
                  <a:tcPr marL="20264" marR="20264" marT="202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0.018382</a:t>
                      </a:r>
                    </a:p>
                  </a:txBody>
                  <a:tcPr marL="20264" marR="20264" marT="202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ADBB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0.020613</a:t>
                      </a:r>
                    </a:p>
                  </a:txBody>
                  <a:tcPr marL="20264" marR="20264" marT="202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AD5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Beverly</a:t>
                      </a:r>
                    </a:p>
                  </a:txBody>
                  <a:tcPr marL="20264" marR="20264" marT="202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0264" marR="20264" marT="202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89719862"/>
                  </a:ext>
                </a:extLst>
              </a:tr>
              <a:tr h="432302">
                <a:tc>
                  <a:txBody>
                    <a:bodyPr/>
                    <a:lstStyle/>
                    <a:p>
                      <a:pPr algn="ct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Newport</a:t>
                      </a:r>
                    </a:p>
                  </a:txBody>
                  <a:tcPr marL="20264" marR="20264" marT="202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0.023154</a:t>
                      </a:r>
                    </a:p>
                  </a:txBody>
                  <a:tcPr marL="20264" marR="20264" marT="202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8CD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0.022944</a:t>
                      </a:r>
                    </a:p>
                  </a:txBody>
                  <a:tcPr marL="20264" marR="20264" marT="202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9CE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0.023183</a:t>
                      </a:r>
                    </a:p>
                  </a:txBody>
                  <a:tcPr marL="20264" marR="20264" marT="202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8CD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Newport</a:t>
                      </a:r>
                    </a:p>
                  </a:txBody>
                  <a:tcPr marL="20264" marR="20264" marT="202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56387783"/>
                  </a:ext>
                </a:extLst>
              </a:tr>
              <a:tr h="432302">
                <a:tc>
                  <a:txBody>
                    <a:bodyPr/>
                    <a:lstStyle/>
                    <a:p>
                      <a:pPr algn="ctr" fontAlgn="b"/>
                      <a:r>
                        <a:rPr lang="en-US" sz="2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Cape May</a:t>
                      </a:r>
                    </a:p>
                  </a:txBody>
                  <a:tcPr marL="20264" marR="20264" marT="202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0.028121</a:t>
                      </a:r>
                    </a:p>
                  </a:txBody>
                  <a:tcPr marL="20264" marR="20264" marT="202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4BF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0.028155</a:t>
                      </a:r>
                    </a:p>
                  </a:txBody>
                  <a:tcPr marL="20264" marR="20264" marT="202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0.01562</a:t>
                      </a:r>
                    </a:p>
                  </a:txBody>
                  <a:tcPr marL="20264" marR="20264" marT="202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EE3C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0.020421</a:t>
                      </a:r>
                    </a:p>
                  </a:txBody>
                  <a:tcPr marL="20264" marR="20264" marT="202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CD5A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8388981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A286AB79-5F42-19D8-FA44-29D818ACFB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9597557"/>
              </p:ext>
            </p:extLst>
          </p:nvPr>
        </p:nvGraphicFramePr>
        <p:xfrm>
          <a:off x="1224694" y="4488243"/>
          <a:ext cx="7227329" cy="1732392"/>
        </p:xfrm>
        <a:graphic>
          <a:graphicData uri="http://schemas.openxmlformats.org/drawingml/2006/table">
            <a:tbl>
              <a:tblPr/>
              <a:tblGrid>
                <a:gridCol w="1943483">
                  <a:extLst>
                    <a:ext uri="{9D8B030D-6E8A-4147-A177-3AD203B41FA5}">
                      <a16:colId xmlns:a16="http://schemas.microsoft.com/office/drawing/2014/main" val="3844403963"/>
                    </a:ext>
                  </a:extLst>
                </a:gridCol>
                <a:gridCol w="1761282">
                  <a:extLst>
                    <a:ext uri="{9D8B030D-6E8A-4147-A177-3AD203B41FA5}">
                      <a16:colId xmlns:a16="http://schemas.microsoft.com/office/drawing/2014/main" val="1869816746"/>
                    </a:ext>
                  </a:extLst>
                </a:gridCol>
                <a:gridCol w="1761282">
                  <a:extLst>
                    <a:ext uri="{9D8B030D-6E8A-4147-A177-3AD203B41FA5}">
                      <a16:colId xmlns:a16="http://schemas.microsoft.com/office/drawing/2014/main" val="56338752"/>
                    </a:ext>
                  </a:extLst>
                </a:gridCol>
                <a:gridCol w="1761282">
                  <a:extLst>
                    <a:ext uri="{9D8B030D-6E8A-4147-A177-3AD203B41FA5}">
                      <a16:colId xmlns:a16="http://schemas.microsoft.com/office/drawing/2014/main" val="1183629520"/>
                    </a:ext>
                  </a:extLst>
                </a:gridCol>
              </a:tblGrid>
              <a:tr h="433098">
                <a:tc>
                  <a:txBody>
                    <a:bodyPr/>
                    <a:lstStyle/>
                    <a:p>
                      <a:pPr algn="ctr" fontAlgn="b"/>
                      <a:endParaRPr lang="en-US" sz="2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0302" marR="20302" marT="203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Kettle Cove</a:t>
                      </a:r>
                    </a:p>
                  </a:txBody>
                  <a:tcPr marL="20302" marR="20302" marT="203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0302" marR="20302" marT="203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0302" marR="20302" marT="203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4927920"/>
                  </a:ext>
                </a:extLst>
              </a:tr>
              <a:tr h="43309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Beverly</a:t>
                      </a:r>
                    </a:p>
                  </a:txBody>
                  <a:tcPr marL="20302" marR="20302" marT="203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0.007857</a:t>
                      </a:r>
                    </a:p>
                  </a:txBody>
                  <a:tcPr marL="20302" marR="20302" marT="203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FA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Beverly</a:t>
                      </a:r>
                    </a:p>
                  </a:txBody>
                  <a:tcPr marL="20302" marR="20302" marT="203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0302" marR="20302" marT="203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6213448"/>
                  </a:ext>
                </a:extLst>
              </a:tr>
              <a:tr h="43309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Newport</a:t>
                      </a:r>
                    </a:p>
                  </a:txBody>
                  <a:tcPr marL="20302" marR="20302" marT="203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0.013728</a:t>
                      </a:r>
                    </a:p>
                  </a:txBody>
                  <a:tcPr marL="20302" marR="20302" marT="203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E9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0.007064</a:t>
                      </a:r>
                    </a:p>
                  </a:txBody>
                  <a:tcPr marL="20302" marR="20302" marT="203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Newport</a:t>
                      </a:r>
                    </a:p>
                  </a:txBody>
                  <a:tcPr marL="20302" marR="20302" marT="203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36671203"/>
                  </a:ext>
                </a:extLst>
              </a:tr>
              <a:tr h="43309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Cape May</a:t>
                      </a:r>
                    </a:p>
                  </a:txBody>
                  <a:tcPr marL="20302" marR="20302" marT="203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0.013758</a:t>
                      </a:r>
                    </a:p>
                  </a:txBody>
                  <a:tcPr marL="20302" marR="20302" marT="203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E9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0.007872</a:t>
                      </a:r>
                    </a:p>
                  </a:txBody>
                  <a:tcPr marL="20302" marR="20302" marT="203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FA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0.009557</a:t>
                      </a:r>
                    </a:p>
                  </a:txBody>
                  <a:tcPr marL="20302" marR="20302" marT="203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F5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273302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4DB55826-28ED-9C18-3FF6-C97EBF701D8E}"/>
              </a:ext>
            </a:extLst>
          </p:cNvPr>
          <p:cNvSpPr txBox="1"/>
          <p:nvPr/>
        </p:nvSpPr>
        <p:spPr>
          <a:xfrm>
            <a:off x="964685" y="515416"/>
            <a:ext cx="4286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/>
              <a:t>C. fornicata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B597B6-18E5-2F82-C483-7AD577AFA0D2}"/>
              </a:ext>
            </a:extLst>
          </p:cNvPr>
          <p:cNvSpPr txBox="1"/>
          <p:nvPr/>
        </p:nvSpPr>
        <p:spPr>
          <a:xfrm>
            <a:off x="964685" y="3929999"/>
            <a:ext cx="4286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/>
              <a:t>C. plana</a:t>
            </a:r>
          </a:p>
        </p:txBody>
      </p:sp>
    </p:spTree>
    <p:extLst>
      <p:ext uri="{BB962C8B-B14F-4D97-AF65-F5344CB8AC3E}">
        <p14:creationId xmlns:p14="http://schemas.microsoft.com/office/powerpoint/2010/main" val="36989598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Map&#10;&#10;Description automatically generated">
            <a:extLst>
              <a:ext uri="{FF2B5EF4-FFF2-40B4-BE49-F238E27FC236}">
                <a16:creationId xmlns:a16="http://schemas.microsoft.com/office/drawing/2014/main" id="{904C9E90-7D2F-FE55-E544-17BD110C5B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77462" y="1698277"/>
            <a:ext cx="3088110" cy="30881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1183F54-869D-FF17-2601-3D43D9BFCB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9883" y="121434"/>
            <a:ext cx="4546600" cy="22987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8DD0B8A-D42E-9C2A-93AD-C2DF26D8F3A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6322"/>
          <a:stretch/>
        </p:blipFill>
        <p:spPr>
          <a:xfrm>
            <a:off x="3049883" y="1892830"/>
            <a:ext cx="4546600" cy="192351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9648769-9BC4-3E6E-5733-3DC4F87045D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7414"/>
          <a:stretch/>
        </p:blipFill>
        <p:spPr>
          <a:xfrm>
            <a:off x="3049883" y="3242332"/>
            <a:ext cx="4546600" cy="189839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9C476B1-6976-F2EE-C620-D569DBE7496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6322" b="25517"/>
          <a:stretch/>
        </p:blipFill>
        <p:spPr>
          <a:xfrm>
            <a:off x="3049883" y="4625980"/>
            <a:ext cx="4546600" cy="133694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3F89E1C-DC4F-2E57-0160-EC15EEE362F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96483" y="151892"/>
            <a:ext cx="4330700" cy="22987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5121E3A-2FAD-0128-9BED-0B5058D0E586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14756"/>
          <a:stretch/>
        </p:blipFill>
        <p:spPr>
          <a:xfrm>
            <a:off x="7596483" y="1892830"/>
            <a:ext cx="4330700" cy="195950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2B6576E-E4C1-8187-1FC9-5AFCD4F6401D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17414"/>
          <a:stretch/>
        </p:blipFill>
        <p:spPr>
          <a:xfrm>
            <a:off x="7596483" y="3289962"/>
            <a:ext cx="4330700" cy="189839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69CA69B-7254-A9C4-4ACC-D1DB969A8981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16322" b="23992"/>
          <a:stretch/>
        </p:blipFill>
        <p:spPr>
          <a:xfrm>
            <a:off x="7596483" y="4589981"/>
            <a:ext cx="4330700" cy="137201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2EC0059-C694-63A1-0DC4-F0E26C88139C}"/>
              </a:ext>
            </a:extLst>
          </p:cNvPr>
          <p:cNvSpPr txBox="1"/>
          <p:nvPr/>
        </p:nvSpPr>
        <p:spPr>
          <a:xfrm>
            <a:off x="3310233" y="198363"/>
            <a:ext cx="4286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C. fornicata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9E13378-C56D-B4C3-9B5C-524524998256}"/>
              </a:ext>
            </a:extLst>
          </p:cNvPr>
          <p:cNvSpPr txBox="1"/>
          <p:nvPr/>
        </p:nvSpPr>
        <p:spPr>
          <a:xfrm>
            <a:off x="7905750" y="198363"/>
            <a:ext cx="4286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C. plana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D5DFC15-735E-629C-7F0D-3983706E549F}"/>
              </a:ext>
            </a:extLst>
          </p:cNvPr>
          <p:cNvSpPr/>
          <p:nvPr/>
        </p:nvSpPr>
        <p:spPr>
          <a:xfrm>
            <a:off x="3855668" y="6002172"/>
            <a:ext cx="260985" cy="260985"/>
          </a:xfrm>
          <a:prstGeom prst="ellipse">
            <a:avLst/>
          </a:prstGeom>
          <a:solidFill>
            <a:srgbClr val="244C59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10182ED-0646-E55B-FCD2-E1B85D4846A3}"/>
              </a:ext>
            </a:extLst>
          </p:cNvPr>
          <p:cNvSpPr/>
          <p:nvPr/>
        </p:nvSpPr>
        <p:spPr>
          <a:xfrm>
            <a:off x="4562812" y="6002173"/>
            <a:ext cx="260985" cy="260985"/>
          </a:xfrm>
          <a:prstGeom prst="ellipse">
            <a:avLst/>
          </a:prstGeom>
          <a:solidFill>
            <a:srgbClr val="43968C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57CDC50-3F11-B8D7-F8AD-7847AFA6FCAA}"/>
              </a:ext>
            </a:extLst>
          </p:cNvPr>
          <p:cNvSpPr/>
          <p:nvPr/>
        </p:nvSpPr>
        <p:spPr>
          <a:xfrm>
            <a:off x="5310975" y="6002173"/>
            <a:ext cx="260985" cy="260985"/>
          </a:xfrm>
          <a:prstGeom prst="ellipse">
            <a:avLst/>
          </a:prstGeom>
          <a:solidFill>
            <a:srgbClr val="F7E07C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A85FEC60-E06E-1438-6004-0704D32A3807}"/>
              </a:ext>
            </a:extLst>
          </p:cNvPr>
          <p:cNvSpPr/>
          <p:nvPr/>
        </p:nvSpPr>
        <p:spPr>
          <a:xfrm>
            <a:off x="6089597" y="6002172"/>
            <a:ext cx="260985" cy="260985"/>
          </a:xfrm>
          <a:prstGeom prst="ellipse">
            <a:avLst/>
          </a:prstGeom>
          <a:solidFill>
            <a:srgbClr val="F7AC69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C50B869-18A7-62CB-829E-0518916B6DEB}"/>
              </a:ext>
            </a:extLst>
          </p:cNvPr>
          <p:cNvSpPr/>
          <p:nvPr/>
        </p:nvSpPr>
        <p:spPr>
          <a:xfrm>
            <a:off x="6796741" y="5996692"/>
            <a:ext cx="260985" cy="260985"/>
          </a:xfrm>
          <a:prstGeom prst="ellipse">
            <a:avLst/>
          </a:prstGeom>
          <a:solidFill>
            <a:srgbClr val="D36C4E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F6D4B696-BAFD-5E2C-311F-856DC027BDCD}"/>
              </a:ext>
            </a:extLst>
          </p:cNvPr>
          <p:cNvSpPr/>
          <p:nvPr/>
        </p:nvSpPr>
        <p:spPr>
          <a:xfrm>
            <a:off x="8346908" y="5996692"/>
            <a:ext cx="260985" cy="260985"/>
          </a:xfrm>
          <a:prstGeom prst="ellipse">
            <a:avLst/>
          </a:prstGeom>
          <a:solidFill>
            <a:srgbClr val="43968C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805953CE-4EA1-8AF3-D985-3797A3357426}"/>
              </a:ext>
            </a:extLst>
          </p:cNvPr>
          <p:cNvSpPr/>
          <p:nvPr/>
        </p:nvSpPr>
        <p:spPr>
          <a:xfrm>
            <a:off x="9268873" y="5996690"/>
            <a:ext cx="260985" cy="260985"/>
          </a:xfrm>
          <a:prstGeom prst="ellipse">
            <a:avLst/>
          </a:prstGeom>
          <a:solidFill>
            <a:srgbClr val="F7E07C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F6DF330-726C-B673-57DE-1CB24CBC2C45}"/>
              </a:ext>
            </a:extLst>
          </p:cNvPr>
          <p:cNvSpPr/>
          <p:nvPr/>
        </p:nvSpPr>
        <p:spPr>
          <a:xfrm>
            <a:off x="10245314" y="5996690"/>
            <a:ext cx="260985" cy="260985"/>
          </a:xfrm>
          <a:prstGeom prst="ellipse">
            <a:avLst/>
          </a:prstGeom>
          <a:solidFill>
            <a:srgbClr val="F7AC69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FEBE9C59-86F0-2771-51D8-3F9E19F699B2}"/>
              </a:ext>
            </a:extLst>
          </p:cNvPr>
          <p:cNvSpPr/>
          <p:nvPr/>
        </p:nvSpPr>
        <p:spPr>
          <a:xfrm>
            <a:off x="11082356" y="5996689"/>
            <a:ext cx="260985" cy="260985"/>
          </a:xfrm>
          <a:prstGeom prst="ellipse">
            <a:avLst/>
          </a:prstGeom>
          <a:solidFill>
            <a:srgbClr val="D36C4E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6178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3D7BE68C-52E8-8D79-62D7-81598BC96B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7726" y="1031297"/>
            <a:ext cx="4807126" cy="4948512"/>
          </a:xfrm>
          <a:prstGeom prst="rect">
            <a:avLst/>
          </a:prstGeom>
        </p:spPr>
      </p:pic>
      <p:pic>
        <p:nvPicPr>
          <p:cNvPr id="5" name="Picture 4" descr="Map&#10;&#10;Description automatically generated">
            <a:extLst>
              <a:ext uri="{FF2B5EF4-FFF2-40B4-BE49-F238E27FC236}">
                <a16:creationId xmlns:a16="http://schemas.microsoft.com/office/drawing/2014/main" id="{027FE54B-0400-BE53-4502-833082EAED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77462" y="1698277"/>
            <a:ext cx="3088110" cy="30881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079F5B6-1081-BF00-93F9-5BC404F833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9883" y="121434"/>
            <a:ext cx="4546600" cy="22987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6474E46-43C7-4FCB-664F-F7E70DF8F75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6322"/>
          <a:stretch/>
        </p:blipFill>
        <p:spPr>
          <a:xfrm>
            <a:off x="3049883" y="1892830"/>
            <a:ext cx="4546600" cy="19235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1A9984E-DBC1-7F5A-D9DE-976D6551E4C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7414"/>
          <a:stretch/>
        </p:blipFill>
        <p:spPr>
          <a:xfrm>
            <a:off x="3049883" y="3242332"/>
            <a:ext cx="4546600" cy="18983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B59A747-3DA9-D225-2996-E2921FF5CD6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6322" b="25517"/>
          <a:stretch/>
        </p:blipFill>
        <p:spPr>
          <a:xfrm>
            <a:off x="3049883" y="4625980"/>
            <a:ext cx="4546600" cy="1336945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53EF6639-0D57-7BB1-DAC3-02DEE4EEACE1}"/>
              </a:ext>
            </a:extLst>
          </p:cNvPr>
          <p:cNvSpPr/>
          <p:nvPr/>
        </p:nvSpPr>
        <p:spPr>
          <a:xfrm>
            <a:off x="3855668" y="6002172"/>
            <a:ext cx="260985" cy="260985"/>
          </a:xfrm>
          <a:prstGeom prst="ellipse">
            <a:avLst/>
          </a:prstGeom>
          <a:solidFill>
            <a:srgbClr val="244C59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38F21C1-7CEE-BC3A-5AF3-BBFE825011FA}"/>
              </a:ext>
            </a:extLst>
          </p:cNvPr>
          <p:cNvSpPr/>
          <p:nvPr/>
        </p:nvSpPr>
        <p:spPr>
          <a:xfrm>
            <a:off x="4562812" y="6002173"/>
            <a:ext cx="260985" cy="260985"/>
          </a:xfrm>
          <a:prstGeom prst="ellipse">
            <a:avLst/>
          </a:prstGeom>
          <a:solidFill>
            <a:srgbClr val="43968C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346F71D-244E-307E-0C72-824341A5A7AF}"/>
              </a:ext>
            </a:extLst>
          </p:cNvPr>
          <p:cNvSpPr/>
          <p:nvPr/>
        </p:nvSpPr>
        <p:spPr>
          <a:xfrm>
            <a:off x="5310975" y="6002173"/>
            <a:ext cx="260985" cy="260985"/>
          </a:xfrm>
          <a:prstGeom prst="ellipse">
            <a:avLst/>
          </a:prstGeom>
          <a:solidFill>
            <a:srgbClr val="F7E07C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9EF1AF8-7771-5502-2C82-8ADBC57F27A1}"/>
              </a:ext>
            </a:extLst>
          </p:cNvPr>
          <p:cNvSpPr/>
          <p:nvPr/>
        </p:nvSpPr>
        <p:spPr>
          <a:xfrm>
            <a:off x="6089597" y="6002172"/>
            <a:ext cx="260985" cy="260985"/>
          </a:xfrm>
          <a:prstGeom prst="ellipse">
            <a:avLst/>
          </a:prstGeom>
          <a:solidFill>
            <a:srgbClr val="F7AC69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B2FA3B0-9DA4-1590-255D-1C76F99E0BBE}"/>
              </a:ext>
            </a:extLst>
          </p:cNvPr>
          <p:cNvSpPr/>
          <p:nvPr/>
        </p:nvSpPr>
        <p:spPr>
          <a:xfrm>
            <a:off x="6796741" y="5996692"/>
            <a:ext cx="260985" cy="260985"/>
          </a:xfrm>
          <a:prstGeom prst="ellipse">
            <a:avLst/>
          </a:prstGeom>
          <a:solidFill>
            <a:srgbClr val="D36C4E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F708B7C-247C-B462-B892-0594D7831251}"/>
              </a:ext>
            </a:extLst>
          </p:cNvPr>
          <p:cNvSpPr txBox="1"/>
          <p:nvPr/>
        </p:nvSpPr>
        <p:spPr>
          <a:xfrm>
            <a:off x="3310233" y="198363"/>
            <a:ext cx="4286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C. fornicata</a:t>
            </a:r>
          </a:p>
        </p:txBody>
      </p:sp>
    </p:spTree>
    <p:extLst>
      <p:ext uri="{BB962C8B-B14F-4D97-AF65-F5344CB8AC3E}">
        <p14:creationId xmlns:p14="http://schemas.microsoft.com/office/powerpoint/2010/main" val="25958938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Map&#10;&#10;Description automatically generated">
            <a:extLst>
              <a:ext uri="{FF2B5EF4-FFF2-40B4-BE49-F238E27FC236}">
                <a16:creationId xmlns:a16="http://schemas.microsoft.com/office/drawing/2014/main" id="{027FE54B-0400-BE53-4502-833082EAED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77462" y="1698277"/>
            <a:ext cx="3088110" cy="3088110"/>
          </a:xfrm>
          <a:prstGeom prst="rect">
            <a:avLst/>
          </a:prstGeom>
        </p:spPr>
      </p:pic>
      <p:pic>
        <p:nvPicPr>
          <p:cNvPr id="2" name="Picture 1" descr="Chart, scatter chart&#10;&#10;Description automatically generated">
            <a:extLst>
              <a:ext uri="{FF2B5EF4-FFF2-40B4-BE49-F238E27FC236}">
                <a16:creationId xmlns:a16="http://schemas.microsoft.com/office/drawing/2014/main" id="{28A06AA5-E9D3-3327-D67A-32FFBCE6D0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7577" y="956967"/>
            <a:ext cx="5404423" cy="554479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66D92D0-5711-4C3A-960C-B2DB2AEA77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10648" y="0"/>
            <a:ext cx="4330700" cy="22987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E534A9C-2928-ABB9-070A-6E6404A8F77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4756"/>
          <a:stretch/>
        </p:blipFill>
        <p:spPr>
          <a:xfrm>
            <a:off x="2910648" y="1740938"/>
            <a:ext cx="4330700" cy="195950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9B8269D-D1D5-34E6-6112-FBDCF164246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7414"/>
          <a:stretch/>
        </p:blipFill>
        <p:spPr>
          <a:xfrm>
            <a:off x="2910648" y="3138070"/>
            <a:ext cx="4330700" cy="189839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AEB4430-AF1B-7552-CE19-F8BC0FB2659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16322" b="23992"/>
          <a:stretch/>
        </p:blipFill>
        <p:spPr>
          <a:xfrm>
            <a:off x="2910648" y="4438089"/>
            <a:ext cx="4330700" cy="137201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ABF434C-E883-5128-AA1C-8133AD26A25A}"/>
              </a:ext>
            </a:extLst>
          </p:cNvPr>
          <p:cNvSpPr txBox="1"/>
          <p:nvPr/>
        </p:nvSpPr>
        <p:spPr>
          <a:xfrm>
            <a:off x="3219915" y="46471"/>
            <a:ext cx="4286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C. plana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FE552A8-5CDB-D749-F168-4DF64F77B10D}"/>
              </a:ext>
            </a:extLst>
          </p:cNvPr>
          <p:cNvSpPr/>
          <p:nvPr/>
        </p:nvSpPr>
        <p:spPr>
          <a:xfrm>
            <a:off x="3661073" y="5844800"/>
            <a:ext cx="260985" cy="260985"/>
          </a:xfrm>
          <a:prstGeom prst="ellipse">
            <a:avLst/>
          </a:prstGeom>
          <a:solidFill>
            <a:srgbClr val="43968C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247F5AD-F888-7699-2B84-AFFB05DCB701}"/>
              </a:ext>
            </a:extLst>
          </p:cNvPr>
          <p:cNvSpPr/>
          <p:nvPr/>
        </p:nvSpPr>
        <p:spPr>
          <a:xfrm>
            <a:off x="4583038" y="5844798"/>
            <a:ext cx="260985" cy="260985"/>
          </a:xfrm>
          <a:prstGeom prst="ellipse">
            <a:avLst/>
          </a:prstGeom>
          <a:solidFill>
            <a:srgbClr val="F7E07C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7EA1872-A42E-217E-6D54-986556757757}"/>
              </a:ext>
            </a:extLst>
          </p:cNvPr>
          <p:cNvSpPr/>
          <p:nvPr/>
        </p:nvSpPr>
        <p:spPr>
          <a:xfrm>
            <a:off x="5559479" y="5844798"/>
            <a:ext cx="260985" cy="260985"/>
          </a:xfrm>
          <a:prstGeom prst="ellipse">
            <a:avLst/>
          </a:prstGeom>
          <a:solidFill>
            <a:srgbClr val="F7AC69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48FCFBB-EBBE-3355-E2F9-5340284CC2DF}"/>
              </a:ext>
            </a:extLst>
          </p:cNvPr>
          <p:cNvSpPr/>
          <p:nvPr/>
        </p:nvSpPr>
        <p:spPr>
          <a:xfrm>
            <a:off x="6396521" y="5844797"/>
            <a:ext cx="260985" cy="260985"/>
          </a:xfrm>
          <a:prstGeom prst="ellipse">
            <a:avLst/>
          </a:prstGeom>
          <a:solidFill>
            <a:srgbClr val="D36C4E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6724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5AED93F6-D3D8-DD1F-3DC8-302EB48EC6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0238820"/>
              </p:ext>
            </p:extLst>
          </p:nvPr>
        </p:nvGraphicFramePr>
        <p:xfrm>
          <a:off x="5165061" y="1415441"/>
          <a:ext cx="6984733" cy="3630180"/>
        </p:xfrm>
        <a:graphic>
          <a:graphicData uri="http://schemas.openxmlformats.org/drawingml/2006/table">
            <a:tbl>
              <a:tblPr/>
              <a:tblGrid>
                <a:gridCol w="1510213">
                  <a:extLst>
                    <a:ext uri="{9D8B030D-6E8A-4147-A177-3AD203B41FA5}">
                      <a16:colId xmlns:a16="http://schemas.microsoft.com/office/drawing/2014/main" val="1633451166"/>
                    </a:ext>
                  </a:extLst>
                </a:gridCol>
                <a:gridCol w="1368630">
                  <a:extLst>
                    <a:ext uri="{9D8B030D-6E8A-4147-A177-3AD203B41FA5}">
                      <a16:colId xmlns:a16="http://schemas.microsoft.com/office/drawing/2014/main" val="2025208794"/>
                    </a:ext>
                  </a:extLst>
                </a:gridCol>
                <a:gridCol w="1368630">
                  <a:extLst>
                    <a:ext uri="{9D8B030D-6E8A-4147-A177-3AD203B41FA5}">
                      <a16:colId xmlns:a16="http://schemas.microsoft.com/office/drawing/2014/main" val="2135046316"/>
                    </a:ext>
                  </a:extLst>
                </a:gridCol>
                <a:gridCol w="1368630">
                  <a:extLst>
                    <a:ext uri="{9D8B030D-6E8A-4147-A177-3AD203B41FA5}">
                      <a16:colId xmlns:a16="http://schemas.microsoft.com/office/drawing/2014/main" val="3043628665"/>
                    </a:ext>
                  </a:extLst>
                </a:gridCol>
                <a:gridCol w="1368630">
                  <a:extLst>
                    <a:ext uri="{9D8B030D-6E8A-4147-A177-3AD203B41FA5}">
                      <a16:colId xmlns:a16="http://schemas.microsoft.com/office/drawing/2014/main" val="183995978"/>
                    </a:ext>
                  </a:extLst>
                </a:gridCol>
              </a:tblGrid>
              <a:tr h="726036"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280" marR="10280" marT="1028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Robbinston</a:t>
                      </a:r>
                    </a:p>
                  </a:txBody>
                  <a:tcPr marL="10280" marR="10280" marT="1028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280" marR="10280" marT="1028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280" marR="10280" marT="1028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280" marR="10280" marT="1028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9151439"/>
                  </a:ext>
                </a:extLst>
              </a:tr>
              <a:tr h="72603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Kettle Cove</a:t>
                      </a:r>
                    </a:p>
                  </a:txBody>
                  <a:tcPr marL="10280" marR="10280" marT="1028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0.019868</a:t>
                      </a:r>
                    </a:p>
                  </a:txBody>
                  <a:tcPr marL="10280" marR="10280" marT="1028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9E7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Kettle Cove</a:t>
                      </a:r>
                    </a:p>
                  </a:txBody>
                  <a:tcPr marL="10280" marR="10280" marT="1028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280" marR="10280" marT="1028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280" marR="10280" marT="1028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5384141"/>
                  </a:ext>
                </a:extLst>
              </a:tr>
              <a:tr h="72603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Beverly</a:t>
                      </a:r>
                    </a:p>
                  </a:txBody>
                  <a:tcPr marL="10280" marR="10280" marT="1028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0.018382</a:t>
                      </a:r>
                    </a:p>
                  </a:txBody>
                  <a:tcPr marL="10280" marR="10280" marT="1028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EFE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0.020613</a:t>
                      </a:r>
                    </a:p>
                  </a:txBody>
                  <a:tcPr marL="10280" marR="10280" marT="1028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E4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Beverly</a:t>
                      </a:r>
                    </a:p>
                  </a:txBody>
                  <a:tcPr marL="10280" marR="10280" marT="1028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280" marR="10280" marT="1028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8623704"/>
                  </a:ext>
                </a:extLst>
              </a:tr>
              <a:tr h="72603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Newport</a:t>
                      </a:r>
                    </a:p>
                  </a:txBody>
                  <a:tcPr marL="10280" marR="10280" marT="1028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0.023154</a:t>
                      </a:r>
                    </a:p>
                  </a:txBody>
                  <a:tcPr marL="10280" marR="10280" marT="1028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1D7B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0.022944</a:t>
                      </a:r>
                    </a:p>
                  </a:txBody>
                  <a:tcPr marL="10280" marR="10280" marT="1028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3D8B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0.023183</a:t>
                      </a:r>
                    </a:p>
                  </a:txBody>
                  <a:tcPr marL="10280" marR="10280" marT="1028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0D7B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Newport</a:t>
                      </a:r>
                    </a:p>
                  </a:txBody>
                  <a:tcPr marL="10280" marR="10280" marT="1028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1045496"/>
                  </a:ext>
                </a:extLst>
              </a:tr>
              <a:tr h="72603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Cape May</a:t>
                      </a:r>
                    </a:p>
                  </a:txBody>
                  <a:tcPr marL="10280" marR="10280" marT="1028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0.028121</a:t>
                      </a:r>
                    </a:p>
                  </a:txBody>
                  <a:tcPr marL="10280" marR="10280" marT="1028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4BF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0.028155</a:t>
                      </a:r>
                    </a:p>
                  </a:txBody>
                  <a:tcPr marL="10280" marR="10280" marT="1028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0.01562</a:t>
                      </a:r>
                    </a:p>
                  </a:txBody>
                  <a:tcPr marL="10280" marR="10280" marT="1028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0.020421</a:t>
                      </a:r>
                    </a:p>
                  </a:txBody>
                  <a:tcPr marL="10280" marR="10280" marT="1028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2E5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920862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FCB93BB5-E734-0B53-54D8-7F3C1B2913B0}"/>
              </a:ext>
            </a:extLst>
          </p:cNvPr>
          <p:cNvSpPr txBox="1"/>
          <p:nvPr/>
        </p:nvSpPr>
        <p:spPr>
          <a:xfrm>
            <a:off x="384485" y="197858"/>
            <a:ext cx="25503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i="1" dirty="0"/>
              <a:t>C. fornicata</a:t>
            </a:r>
          </a:p>
        </p:txBody>
      </p:sp>
      <p:pic>
        <p:nvPicPr>
          <p:cNvPr id="5" name="Picture 4" descr="Map&#10;&#10;Description automatically generated">
            <a:extLst>
              <a:ext uri="{FF2B5EF4-FFF2-40B4-BE49-F238E27FC236}">
                <a16:creationId xmlns:a16="http://schemas.microsoft.com/office/drawing/2014/main" id="{9B6F1BD0-83B4-1134-24E1-9B2DC59109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91" y="905744"/>
            <a:ext cx="5285910" cy="5285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4203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ap&#10;&#10;Description automatically generated">
            <a:extLst>
              <a:ext uri="{FF2B5EF4-FFF2-40B4-BE49-F238E27FC236}">
                <a16:creationId xmlns:a16="http://schemas.microsoft.com/office/drawing/2014/main" id="{3C794B85-767D-143C-585F-A5B57467D7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2756" y="228361"/>
            <a:ext cx="3088110" cy="308811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24441B1-9E12-5510-DA14-F7956AC9AA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5574"/>
            <a:ext cx="4546600" cy="22987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8650D70-8BC2-08E3-E304-0F336405F5D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6322"/>
          <a:stretch/>
        </p:blipFill>
        <p:spPr>
          <a:xfrm>
            <a:off x="0" y="1966970"/>
            <a:ext cx="4546600" cy="19235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31AA124-B6E3-406B-4CBA-453361ACC39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7414"/>
          <a:stretch/>
        </p:blipFill>
        <p:spPr>
          <a:xfrm>
            <a:off x="0" y="3316472"/>
            <a:ext cx="4546600" cy="189839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B160872-1377-D765-B9E4-4C960DF2237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6322" b="25517"/>
          <a:stretch/>
        </p:blipFill>
        <p:spPr>
          <a:xfrm>
            <a:off x="0" y="4700120"/>
            <a:ext cx="4546600" cy="133694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2B14AD1-8FEF-FBCF-560B-68688696AD0C}"/>
              </a:ext>
            </a:extLst>
          </p:cNvPr>
          <p:cNvSpPr txBox="1"/>
          <p:nvPr/>
        </p:nvSpPr>
        <p:spPr>
          <a:xfrm>
            <a:off x="260350" y="272503"/>
            <a:ext cx="4286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C. fornicata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46B275C-1B4E-A206-EAC7-53577BCBB444}"/>
              </a:ext>
            </a:extLst>
          </p:cNvPr>
          <p:cNvSpPr/>
          <p:nvPr/>
        </p:nvSpPr>
        <p:spPr>
          <a:xfrm>
            <a:off x="805785" y="6076312"/>
            <a:ext cx="260985" cy="260985"/>
          </a:xfrm>
          <a:prstGeom prst="ellipse">
            <a:avLst/>
          </a:prstGeom>
          <a:solidFill>
            <a:srgbClr val="244C59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AC5700F-0FF5-0787-F142-467BAC173E43}"/>
              </a:ext>
            </a:extLst>
          </p:cNvPr>
          <p:cNvSpPr/>
          <p:nvPr/>
        </p:nvSpPr>
        <p:spPr>
          <a:xfrm>
            <a:off x="1512929" y="6076313"/>
            <a:ext cx="260985" cy="260985"/>
          </a:xfrm>
          <a:prstGeom prst="ellipse">
            <a:avLst/>
          </a:prstGeom>
          <a:solidFill>
            <a:srgbClr val="43968C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54BE72F-C45A-1B4B-DA63-3923DDC5B25B}"/>
              </a:ext>
            </a:extLst>
          </p:cNvPr>
          <p:cNvSpPr/>
          <p:nvPr/>
        </p:nvSpPr>
        <p:spPr>
          <a:xfrm>
            <a:off x="2261092" y="6076313"/>
            <a:ext cx="260985" cy="260985"/>
          </a:xfrm>
          <a:prstGeom prst="ellipse">
            <a:avLst/>
          </a:prstGeom>
          <a:solidFill>
            <a:srgbClr val="F7E07C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ED893FD-BC71-064B-195C-2CA4C5435CEA}"/>
              </a:ext>
            </a:extLst>
          </p:cNvPr>
          <p:cNvSpPr/>
          <p:nvPr/>
        </p:nvSpPr>
        <p:spPr>
          <a:xfrm>
            <a:off x="3039714" y="6076312"/>
            <a:ext cx="260985" cy="260985"/>
          </a:xfrm>
          <a:prstGeom prst="ellipse">
            <a:avLst/>
          </a:prstGeom>
          <a:solidFill>
            <a:srgbClr val="F7AC69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517E588-D05B-B4ED-E44B-DD226FF5D7A5}"/>
              </a:ext>
            </a:extLst>
          </p:cNvPr>
          <p:cNvSpPr/>
          <p:nvPr/>
        </p:nvSpPr>
        <p:spPr>
          <a:xfrm>
            <a:off x="3746858" y="6070832"/>
            <a:ext cx="260985" cy="260985"/>
          </a:xfrm>
          <a:prstGeom prst="ellipse">
            <a:avLst/>
          </a:prstGeom>
          <a:solidFill>
            <a:srgbClr val="D36C4E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240C57EF-41E1-D58E-6214-7E5970F2A9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1139883"/>
              </p:ext>
            </p:extLst>
          </p:nvPr>
        </p:nvGraphicFramePr>
        <p:xfrm>
          <a:off x="4377233" y="2519985"/>
          <a:ext cx="7334243" cy="3811830"/>
        </p:xfrm>
        <a:graphic>
          <a:graphicData uri="http://schemas.openxmlformats.org/drawingml/2006/table">
            <a:tbl>
              <a:tblPr/>
              <a:tblGrid>
                <a:gridCol w="1585783">
                  <a:extLst>
                    <a:ext uri="{9D8B030D-6E8A-4147-A177-3AD203B41FA5}">
                      <a16:colId xmlns:a16="http://schemas.microsoft.com/office/drawing/2014/main" val="1633451166"/>
                    </a:ext>
                  </a:extLst>
                </a:gridCol>
                <a:gridCol w="1437115">
                  <a:extLst>
                    <a:ext uri="{9D8B030D-6E8A-4147-A177-3AD203B41FA5}">
                      <a16:colId xmlns:a16="http://schemas.microsoft.com/office/drawing/2014/main" val="2025208794"/>
                    </a:ext>
                  </a:extLst>
                </a:gridCol>
                <a:gridCol w="1437115">
                  <a:extLst>
                    <a:ext uri="{9D8B030D-6E8A-4147-A177-3AD203B41FA5}">
                      <a16:colId xmlns:a16="http://schemas.microsoft.com/office/drawing/2014/main" val="2135046316"/>
                    </a:ext>
                  </a:extLst>
                </a:gridCol>
                <a:gridCol w="1437115">
                  <a:extLst>
                    <a:ext uri="{9D8B030D-6E8A-4147-A177-3AD203B41FA5}">
                      <a16:colId xmlns:a16="http://schemas.microsoft.com/office/drawing/2014/main" val="3043628665"/>
                    </a:ext>
                  </a:extLst>
                </a:gridCol>
                <a:gridCol w="1437115">
                  <a:extLst>
                    <a:ext uri="{9D8B030D-6E8A-4147-A177-3AD203B41FA5}">
                      <a16:colId xmlns:a16="http://schemas.microsoft.com/office/drawing/2014/main" val="183995978"/>
                    </a:ext>
                  </a:extLst>
                </a:gridCol>
              </a:tblGrid>
              <a:tr h="762366">
                <a:tc>
                  <a:txBody>
                    <a:bodyPr/>
                    <a:lstStyle/>
                    <a:p>
                      <a:pPr algn="ctr" fontAlgn="b"/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795" marR="10795" marT="107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Robbinston</a:t>
                      </a:r>
                    </a:p>
                  </a:txBody>
                  <a:tcPr marL="10795" marR="10795" marT="107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795" marR="10795" marT="107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795" marR="10795" marT="107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795" marR="10795" marT="107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9151439"/>
                  </a:ext>
                </a:extLst>
              </a:tr>
              <a:tr h="7623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Kettle Cove</a:t>
                      </a:r>
                    </a:p>
                  </a:txBody>
                  <a:tcPr marL="10795" marR="10795" marT="107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0.019868</a:t>
                      </a:r>
                    </a:p>
                  </a:txBody>
                  <a:tcPr marL="10795" marR="10795" marT="107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9E7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Kettle Cove</a:t>
                      </a:r>
                    </a:p>
                  </a:txBody>
                  <a:tcPr marL="10795" marR="10795" marT="107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795" marR="10795" marT="107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795" marR="10795" marT="107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5384141"/>
                  </a:ext>
                </a:extLst>
              </a:tr>
              <a:tr h="7623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Beverly</a:t>
                      </a:r>
                    </a:p>
                  </a:txBody>
                  <a:tcPr marL="10795" marR="10795" marT="107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0.018382</a:t>
                      </a:r>
                    </a:p>
                  </a:txBody>
                  <a:tcPr marL="10795" marR="10795" marT="107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EFE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0.020613</a:t>
                      </a:r>
                    </a:p>
                  </a:txBody>
                  <a:tcPr marL="10795" marR="10795" marT="107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E4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Beverly</a:t>
                      </a:r>
                    </a:p>
                  </a:txBody>
                  <a:tcPr marL="10795" marR="10795" marT="107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795" marR="10795" marT="107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8623704"/>
                  </a:ext>
                </a:extLst>
              </a:tr>
              <a:tr h="7623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Newport</a:t>
                      </a:r>
                    </a:p>
                  </a:txBody>
                  <a:tcPr marL="10795" marR="10795" marT="107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0.023154</a:t>
                      </a:r>
                    </a:p>
                  </a:txBody>
                  <a:tcPr marL="10795" marR="10795" marT="107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1D7B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0.022944</a:t>
                      </a:r>
                    </a:p>
                  </a:txBody>
                  <a:tcPr marL="10795" marR="10795" marT="107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3D8B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0.023183</a:t>
                      </a:r>
                    </a:p>
                  </a:txBody>
                  <a:tcPr marL="10795" marR="10795" marT="107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0D7B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Newport</a:t>
                      </a:r>
                    </a:p>
                  </a:txBody>
                  <a:tcPr marL="10795" marR="10795" marT="107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1045496"/>
                  </a:ext>
                </a:extLst>
              </a:tr>
              <a:tr h="7623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Cape May</a:t>
                      </a:r>
                    </a:p>
                  </a:txBody>
                  <a:tcPr marL="10795" marR="10795" marT="107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0.028121</a:t>
                      </a:r>
                    </a:p>
                  </a:txBody>
                  <a:tcPr marL="10795" marR="10795" marT="107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4BF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0.028155</a:t>
                      </a:r>
                    </a:p>
                  </a:txBody>
                  <a:tcPr marL="10795" marR="10795" marT="107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0.01562</a:t>
                      </a:r>
                    </a:p>
                  </a:txBody>
                  <a:tcPr marL="10795" marR="10795" marT="107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0.020421</a:t>
                      </a:r>
                    </a:p>
                  </a:txBody>
                  <a:tcPr marL="10795" marR="10795" marT="107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2E5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920862"/>
                  </a:ext>
                </a:extLst>
              </a:tr>
            </a:tbl>
          </a:graphicData>
        </a:graphic>
      </p:graphicFrame>
      <p:sp>
        <p:nvSpPr>
          <p:cNvPr id="16" name="Oval 15">
            <a:extLst>
              <a:ext uri="{FF2B5EF4-FFF2-40B4-BE49-F238E27FC236}">
                <a16:creationId xmlns:a16="http://schemas.microsoft.com/office/drawing/2014/main" id="{F7AE6D4D-0D9C-9544-F5FB-859292561C51}"/>
              </a:ext>
            </a:extLst>
          </p:cNvPr>
          <p:cNvSpPr/>
          <p:nvPr/>
        </p:nvSpPr>
        <p:spPr>
          <a:xfrm>
            <a:off x="6531082" y="2519985"/>
            <a:ext cx="260985" cy="260985"/>
          </a:xfrm>
          <a:prstGeom prst="ellipse">
            <a:avLst/>
          </a:prstGeom>
          <a:solidFill>
            <a:srgbClr val="244C59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A6C5E45-9B33-1BBB-AB74-AD38DA42822B}"/>
              </a:ext>
            </a:extLst>
          </p:cNvPr>
          <p:cNvSpPr/>
          <p:nvPr/>
        </p:nvSpPr>
        <p:spPr>
          <a:xfrm>
            <a:off x="7968505" y="3185978"/>
            <a:ext cx="260985" cy="260985"/>
          </a:xfrm>
          <a:prstGeom prst="ellipse">
            <a:avLst/>
          </a:prstGeom>
          <a:solidFill>
            <a:srgbClr val="43968C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5E4A85A-B329-DFB3-95AC-D6C762B1A30F}"/>
              </a:ext>
            </a:extLst>
          </p:cNvPr>
          <p:cNvSpPr/>
          <p:nvPr/>
        </p:nvSpPr>
        <p:spPr>
          <a:xfrm>
            <a:off x="9444487" y="4004684"/>
            <a:ext cx="260985" cy="260985"/>
          </a:xfrm>
          <a:prstGeom prst="ellipse">
            <a:avLst/>
          </a:prstGeom>
          <a:solidFill>
            <a:srgbClr val="F7E07C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327A364E-FCBA-AA87-31D9-B03D28BE1480}"/>
              </a:ext>
            </a:extLst>
          </p:cNvPr>
          <p:cNvSpPr/>
          <p:nvPr/>
        </p:nvSpPr>
        <p:spPr>
          <a:xfrm>
            <a:off x="10853303" y="4820042"/>
            <a:ext cx="260985" cy="260985"/>
          </a:xfrm>
          <a:prstGeom prst="ellipse">
            <a:avLst/>
          </a:prstGeom>
          <a:solidFill>
            <a:srgbClr val="F7AC69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D53090E2-7EFA-A947-C438-BD8DC0C7A1B0}"/>
              </a:ext>
            </a:extLst>
          </p:cNvPr>
          <p:cNvSpPr/>
          <p:nvPr/>
        </p:nvSpPr>
        <p:spPr>
          <a:xfrm>
            <a:off x="5025362" y="6098395"/>
            <a:ext cx="260985" cy="260985"/>
          </a:xfrm>
          <a:prstGeom prst="ellipse">
            <a:avLst/>
          </a:prstGeom>
          <a:solidFill>
            <a:srgbClr val="D36C4E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CA5196C-B605-1EE7-9407-0377661A6FCA}"/>
              </a:ext>
            </a:extLst>
          </p:cNvPr>
          <p:cNvSpPr/>
          <p:nvPr/>
        </p:nvSpPr>
        <p:spPr>
          <a:xfrm>
            <a:off x="5025361" y="5331979"/>
            <a:ext cx="260985" cy="260985"/>
          </a:xfrm>
          <a:prstGeom prst="ellipse">
            <a:avLst/>
          </a:prstGeom>
          <a:solidFill>
            <a:srgbClr val="F7AC69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3B40FA4-9ED6-2382-9A5A-E6FF8B6159C6}"/>
              </a:ext>
            </a:extLst>
          </p:cNvPr>
          <p:cNvSpPr/>
          <p:nvPr/>
        </p:nvSpPr>
        <p:spPr>
          <a:xfrm>
            <a:off x="5032749" y="4569627"/>
            <a:ext cx="260985" cy="260985"/>
          </a:xfrm>
          <a:prstGeom prst="ellipse">
            <a:avLst/>
          </a:prstGeom>
          <a:solidFill>
            <a:srgbClr val="F7E07C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BC289CEF-D399-AFFA-8D08-95784DAF7FD7}"/>
              </a:ext>
            </a:extLst>
          </p:cNvPr>
          <p:cNvSpPr/>
          <p:nvPr/>
        </p:nvSpPr>
        <p:spPr>
          <a:xfrm>
            <a:off x="5032749" y="3794690"/>
            <a:ext cx="260985" cy="260985"/>
          </a:xfrm>
          <a:prstGeom prst="ellipse">
            <a:avLst/>
          </a:prstGeom>
          <a:solidFill>
            <a:srgbClr val="43968C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448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8420BBB1-5F21-7C61-6EB8-13BF8C5071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658" y="761907"/>
            <a:ext cx="5563260" cy="5334185"/>
          </a:xfrm>
          <a:prstGeom prst="rect">
            <a:avLst/>
          </a:prstGeom>
        </p:spPr>
      </p:pic>
      <p:pic>
        <p:nvPicPr>
          <p:cNvPr id="7" name="Picture 6" descr="Timeline&#10;&#10;Description automatically generated with medium confidence">
            <a:extLst>
              <a:ext uri="{FF2B5EF4-FFF2-40B4-BE49-F238E27FC236}">
                <a16:creationId xmlns:a16="http://schemas.microsoft.com/office/drawing/2014/main" id="{31C360AA-71F2-21E5-B2D7-E7662C2993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2843" y="1450762"/>
            <a:ext cx="6339157" cy="345374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383182E-AA66-43EA-3D25-B5BEF0C622CC}"/>
              </a:ext>
            </a:extLst>
          </p:cNvPr>
          <p:cNvSpPr txBox="1"/>
          <p:nvPr/>
        </p:nvSpPr>
        <p:spPr>
          <a:xfrm rot="16200000">
            <a:off x="5054067" y="2840089"/>
            <a:ext cx="1966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/>
              <a:t>Crepidula</a:t>
            </a:r>
            <a:r>
              <a:rPr lang="en-US" i="1" dirty="0"/>
              <a:t> fornicata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D9FB695-8633-F88F-CD73-4F64A2163DEA}"/>
              </a:ext>
            </a:extLst>
          </p:cNvPr>
          <p:cNvSpPr txBox="1"/>
          <p:nvPr/>
        </p:nvSpPr>
        <p:spPr>
          <a:xfrm>
            <a:off x="8290113" y="4535177"/>
            <a:ext cx="16546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/>
              <a:t>Crepidula</a:t>
            </a:r>
            <a:r>
              <a:rPr lang="en-US" i="1" dirty="0"/>
              <a:t> plana</a:t>
            </a:r>
          </a:p>
        </p:txBody>
      </p:sp>
    </p:spTree>
    <p:extLst>
      <p:ext uri="{BB962C8B-B14F-4D97-AF65-F5344CB8AC3E}">
        <p14:creationId xmlns:p14="http://schemas.microsoft.com/office/powerpoint/2010/main" val="32880064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8420BBB1-5F21-7C61-6EB8-13BF8C5071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9634" y="0"/>
            <a:ext cx="7152515" cy="6858000"/>
          </a:xfrm>
          <a:prstGeom prst="rect">
            <a:avLst/>
          </a:prstGeom>
        </p:spPr>
      </p:pic>
      <p:pic>
        <p:nvPicPr>
          <p:cNvPr id="7" name="Picture 6" descr="Timeline&#10;&#10;Description automatically generated with medium confidence">
            <a:extLst>
              <a:ext uri="{FF2B5EF4-FFF2-40B4-BE49-F238E27FC236}">
                <a16:creationId xmlns:a16="http://schemas.microsoft.com/office/drawing/2014/main" id="{31C360AA-71F2-21E5-B2D7-E7662C2993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657600"/>
            <a:ext cx="3196345" cy="1741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6430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8420BBB1-5F21-7C61-6EB8-13BF8C5071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658" y="761907"/>
            <a:ext cx="5563260" cy="5334185"/>
          </a:xfrm>
          <a:prstGeom prst="rect">
            <a:avLst/>
          </a:prstGeom>
        </p:spPr>
      </p:pic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4F02D613-123B-C534-565D-9203D57BAD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9150" y="910188"/>
            <a:ext cx="7889966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6890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3358</TotalTime>
  <Words>155</Words>
  <Application>Microsoft Macintosh PowerPoint</Application>
  <PresentationFormat>Widescreen</PresentationFormat>
  <Paragraphs>113</Paragraphs>
  <Slides>12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Wuitchik, Daniel, Michael</dc:creator>
  <cp:lastModifiedBy>Wuitchik, Daniel, Michael</cp:lastModifiedBy>
  <cp:revision>3</cp:revision>
  <dcterms:created xsi:type="dcterms:W3CDTF">2023-03-13T16:22:47Z</dcterms:created>
  <dcterms:modified xsi:type="dcterms:W3CDTF">2023-04-25T20:05:21Z</dcterms:modified>
</cp:coreProperties>
</file>